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5"/>
  </p:notesMasterIdLst>
  <p:handoutMasterIdLst>
    <p:handoutMasterId r:id="rId36"/>
  </p:handoutMasterIdLst>
  <p:sldIdLst>
    <p:sldId id="256" r:id="rId5"/>
    <p:sldId id="663" r:id="rId6"/>
    <p:sldId id="627" r:id="rId7"/>
    <p:sldId id="1847" r:id="rId8"/>
    <p:sldId id="653" r:id="rId9"/>
    <p:sldId id="276" r:id="rId10"/>
    <p:sldId id="637" r:id="rId11"/>
    <p:sldId id="628" r:id="rId12"/>
    <p:sldId id="662" r:id="rId13"/>
    <p:sldId id="1848" r:id="rId14"/>
    <p:sldId id="1851" r:id="rId15"/>
    <p:sldId id="611" r:id="rId16"/>
    <p:sldId id="636" r:id="rId17"/>
    <p:sldId id="634" r:id="rId18"/>
    <p:sldId id="1850" r:id="rId19"/>
    <p:sldId id="632" r:id="rId20"/>
    <p:sldId id="633" r:id="rId21"/>
    <p:sldId id="624" r:id="rId22"/>
    <p:sldId id="323" r:id="rId23"/>
    <p:sldId id="639" r:id="rId24"/>
    <p:sldId id="655" r:id="rId25"/>
    <p:sldId id="656" r:id="rId26"/>
    <p:sldId id="645" r:id="rId27"/>
    <p:sldId id="657" r:id="rId28"/>
    <p:sldId id="658" r:id="rId29"/>
    <p:sldId id="659" r:id="rId30"/>
    <p:sldId id="661" r:id="rId31"/>
    <p:sldId id="660" r:id="rId32"/>
    <p:sldId id="641" r:id="rId33"/>
    <p:sldId id="654" r:id="rId3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86412" autoAdjust="0"/>
  </p:normalViewPr>
  <p:slideViewPr>
    <p:cSldViewPr snapToGrid="0" showGuides="1">
      <p:cViewPr varScale="1">
        <p:scale>
          <a:sx n="68" d="100"/>
          <a:sy n="68" d="100"/>
        </p:scale>
        <p:origin x="437" y="62"/>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5/6/2022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5/6/2022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35957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is divided into two parts. In the first part, I’ll introduce some testing concepts and terminology, talk about some of the challenges of testing in the context of scientific computing, and then show you a simple example of how you can set up a Python project with testing, as well as how to use </a:t>
            </a:r>
            <a:r>
              <a:rPr lang="en-US" sz="1200" kern="1200" dirty="0" err="1">
                <a:solidFill>
                  <a:schemeClr val="tx1"/>
                </a:solidFill>
                <a:effectLst/>
                <a:latin typeface="+mn-lt"/>
                <a:ea typeface="+mn-ea"/>
                <a:cs typeface="+mn-cs"/>
              </a:rPr>
              <a:t>CMake’s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for a C/C++ project. In the second part, I’ll walk through how to use a testing methodology on a larger and more complex project.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For scientific computing, verification aims to ensure that the code is a correct representation of an underlying mathematical model. Thus verification will involve comparing model solutions to reference solutions, checking for convergence, etc.  The aim of software validation is to determine if the code meets the customer’s needs, so requires system-level or acceptance testing to be performed. Validation in scientific computing is more complex. It involves determining the accuracy of the model by comparing outputs with experimental results. It may also involve using the computational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Testing is required at many points during the software development lifecycle. But when do you actually write tests? Often testing is left until last. The code is written and then tests are added either to meet requirements, or to address deficiencies, or perhaps a bug has been encountered and the vendor requires tests the demonstrate the issue. However rather than adding tests as an afterthought, best practice in software engineering encourages tests to be written before the code. This is known as test driven development. One of the advantages of this approach is that developers think about what it means for the program to be correct, not just what it should do. Another advantage is that the tests become the specification. There are some challenges to this approach however...</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800058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methodology has been found to be successful broadly across the software engineering community. First a test describing an aspect of the program is written. The tests a run, and this new test will fail because the feature doesn't exist. Just enough code to make the test pass is then written. We do this to ensure that we're not implementing more functionality than the test will be able to check. The tests are re-run and additional code changes made until the test passes. Once the test passes, the code is refactored to tidy it up, remove any redundant code, and make sure it conforms to any project requirements. </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0887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1999427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github.com/bssw-tutorial/hello-numerical-world" TargetMode="Externa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9608927"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bssw-tutorial/hello-numerical-world/tree/main/tdd-example"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t>Greg Watson</a:t>
            </a:r>
            <a:r>
              <a:rPr lang="en-US" dirty="0"/>
              <a:t> </a:t>
            </a:r>
            <a:r>
              <a:rPr lang="en-US" sz="2000" dirty="0"/>
              <a:t>(he/him) </a:t>
            </a:r>
          </a:p>
          <a:p>
            <a:pPr marL="0" indent="0">
              <a:lnSpc>
                <a:spcPct val="100000"/>
              </a:lnSpc>
              <a:spcBef>
                <a:spcPts val="0"/>
              </a:spcBef>
              <a:buSzPts val="2000"/>
            </a:pPr>
            <a:r>
              <a:rPr lang="en-US" sz="2000" dirty="0">
                <a:solidFill>
                  <a:srgbClr val="000000"/>
                </a:solidFill>
              </a:rPr>
              <a:t>Oak Ridge National Laboratory</a:t>
            </a:r>
            <a:endParaRPr lang="en-US" sz="1800" dirty="0">
              <a:solidFill>
                <a:srgbClr val="000000"/>
              </a:solidFill>
            </a:endParaRPr>
          </a:p>
          <a:p>
            <a:pPr>
              <a:spcBef>
                <a:spcPts val="2800"/>
              </a:spcBef>
            </a:pPr>
            <a:r>
              <a:rPr lang="en-US" sz="2000" dirty="0"/>
              <a:t>Developing a Testing and Continuous Integration Strategy for your Team tutorial @ Exascale Computing Project Annual Meeting</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Designing tests</a:t>
            </a:r>
          </a:p>
          <a:p>
            <a:pPr lvl="1"/>
            <a:r>
              <a:rPr lang="en-US" dirty="0"/>
              <a:t>Complex software tends to have an extensive network of interdependencies</a:t>
            </a:r>
          </a:p>
          <a:p>
            <a:pPr lvl="1"/>
            <a:r>
              <a:rPr lang="en-US" dirty="0"/>
              <a:t>For complex scientific software it may be hard to construct a priori tests for some cases</a:t>
            </a:r>
          </a:p>
          <a:p>
            <a:pPr lvl="1"/>
            <a:r>
              <a:rPr lang="en-US" dirty="0"/>
              <a:t>Exploratory software implies the outcome is not known or when the model is valid</a:t>
            </a:r>
          </a:p>
          <a:p>
            <a:pPr lvl="1"/>
            <a:r>
              <a:rPr lang="en-US" dirty="0"/>
              <a:t>Validation from domain experts feeds back into the design</a:t>
            </a:r>
          </a:p>
          <a:p>
            <a:r>
              <a:rPr lang="en-US" dirty="0"/>
              <a:t>Implementing tests</a:t>
            </a:r>
          </a:p>
          <a:p>
            <a:pPr lvl="1"/>
            <a:r>
              <a:rPr lang="en-US" dirty="0"/>
              <a:t>Introducing testing into legacy code (legacy == untested)</a:t>
            </a:r>
          </a:p>
          <a:p>
            <a:pPr lvl="1"/>
            <a:r>
              <a:rPr lang="en-US" dirty="0"/>
              <a:t>Original verification has been lost in the mists of time.</a:t>
            </a:r>
          </a:p>
          <a:p>
            <a:pPr lvl="1"/>
            <a:r>
              <a:rPr lang="en-US" dirty="0"/>
              <a:t>Assumptions, conditions, interactions unknown: “Bad code or necessary evil?”</a:t>
            </a:r>
          </a:p>
          <a:p>
            <a:pPr lvl="1"/>
            <a:r>
              <a:rPr lang="en-US" dirty="0"/>
              <a:t>Understanding and progressively improving code coverage</a:t>
            </a:r>
          </a:p>
          <a:p>
            <a:pPr lvl="1"/>
            <a:endParaRPr lang="en-US" dirty="0"/>
          </a:p>
        </p:txBody>
      </p:sp>
    </p:spTree>
    <p:extLst>
      <p:ext uri="{BB962C8B-B14F-4D97-AF65-F5344CB8AC3E}">
        <p14:creationId xmlns:p14="http://schemas.microsoft.com/office/powerpoint/2010/main" val="862241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More 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Automating tests</a:t>
            </a:r>
          </a:p>
          <a:p>
            <a:pPr lvl="1"/>
            <a:r>
              <a:rPr lang="en-US" dirty="0"/>
              <a:t>Just get started – easy to get lost in all the options</a:t>
            </a:r>
          </a:p>
          <a:p>
            <a:pPr lvl="1"/>
            <a:r>
              <a:rPr lang="en-US" dirty="0"/>
              <a:t>You must have tests to be able to automate them!</a:t>
            </a:r>
          </a:p>
          <a:p>
            <a:pPr lvl="1"/>
            <a:r>
              <a:rPr lang="en-US" dirty="0"/>
              <a:t>Automation does not just mean running every test you have</a:t>
            </a:r>
          </a:p>
          <a:p>
            <a:r>
              <a:rPr lang="en-US" dirty="0"/>
              <a:t>What to run where, and when?</a:t>
            </a:r>
          </a:p>
          <a:p>
            <a:pPr lvl="1"/>
            <a:r>
              <a:rPr lang="en-US" dirty="0"/>
              <a:t>Consider what resources are required, and what the tests are used for</a:t>
            </a:r>
          </a:p>
        </p:txBody>
      </p:sp>
    </p:spTree>
    <p:extLst>
      <p:ext uri="{BB962C8B-B14F-4D97-AF65-F5344CB8AC3E}">
        <p14:creationId xmlns:p14="http://schemas.microsoft.com/office/powerpoint/2010/main" val="4071007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r>
              <a:rPr lang="en-US" sz="2400" dirty="0"/>
              <a:t> / </a:t>
            </a:r>
            <a:r>
              <a:rPr lang="en-US" sz="2400" dirty="0" err="1"/>
              <a:t>pFUnit</a:t>
            </a:r>
            <a:r>
              <a:rPr lang="en-US" sz="2400" dirty="0"/>
              <a:t> / </a:t>
            </a:r>
            <a:r>
              <a:rPr lang="en-US" sz="2400" dirty="0" err="1"/>
              <a:t>FlashTest</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Hands On Activities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Simple Python and C++ examples</a:t>
            </a:r>
          </a:p>
          <a:p>
            <a:r>
              <a:rPr lang="en-US" sz="2800" dirty="0"/>
              <a:t>Checking code coverage example</a:t>
            </a:r>
          </a:p>
          <a:p>
            <a:r>
              <a:rPr lang="en-US" sz="2800" dirty="0"/>
              <a:t>Test driven development example</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591693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261085"/>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325880"/>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Code Coverage Example</a:t>
            </a:r>
            <a:br>
              <a:rPr lang="en-US" dirty="0"/>
            </a:br>
            <a:r>
              <a:rPr lang="en-US" sz="1600" dirty="0">
                <a:solidFill>
                  <a:schemeClr val="tx2"/>
                </a:solidFill>
                <a:latin typeface="Menlo" panose="020B0609030804020204" pitchFamily="49" charset="0"/>
                <a:hlinkClick r:id="rId5"/>
              </a:rPr>
              <a:t>https://github.com/bssw-tutorial/hello-numerical-world</a:t>
            </a:r>
            <a:br>
              <a:rPr lang="en-US" sz="2800" dirty="0">
                <a:solidFill>
                  <a:schemeClr val="tx2"/>
                </a:solidFill>
                <a:latin typeface="Menlo" panose="020B0609030804020204" pitchFamily="49" charset="0"/>
              </a:rPr>
            </a:br>
            <a:endParaRPr lang="en-US" dirty="0"/>
          </a:p>
        </p:txBody>
      </p:sp>
    </p:spTree>
    <p:extLst>
      <p:ext uri="{BB962C8B-B14F-4D97-AF65-F5344CB8AC3E}">
        <p14:creationId xmlns:p14="http://schemas.microsoft.com/office/powerpoint/2010/main" val="4029406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Gregory R. Watson and David M. </a:t>
            </a:r>
            <a:r>
              <a:rPr lang="en-US" sz="1600" b="1"/>
              <a:t>Rogers, </a:t>
            </a:r>
            <a:r>
              <a:rPr lang="en-US" sz="1600" b="1" dirty="0"/>
              <a:t>Developing a Testing and Continuous Integration Strategy for your Team tutorial, in Exascale Computing Project Annual Meeting, online, 2022. DOI: </a:t>
            </a:r>
            <a:r>
              <a:rPr lang="en-US" sz="1600" b="1" dirty="0">
                <a:hlinkClick r:id="rId4"/>
              </a:rPr>
              <a:t>10.6084/m9.figshare.19608927</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4001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Test Driven Development Example</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917076"/>
            <a:ext cx="11369809" cy="400110"/>
          </a:xfrm>
          <a:prstGeom prst="rect">
            <a:avLst/>
          </a:prstGeom>
        </p:spPr>
        <p:txBody>
          <a:bodyPr wrap="square">
            <a:spAutoFit/>
          </a:bodyPr>
          <a:lstStyle/>
          <a:p>
            <a:r>
              <a:rPr lang="en-US" sz="2000">
                <a:solidFill>
                  <a:schemeClr val="tx2"/>
                </a:solidFill>
                <a:latin typeface="Menlo" panose="020B0609030804020204" pitchFamily="49" charset="0"/>
                <a:hlinkClick r:id="rId3"/>
              </a:rPr>
              <a:t>https://github.com/bssw-tutorial/hello-numerical-world/tree/main/tdd-example</a:t>
            </a:r>
            <a:endParaRPr lang="en-US" sz="20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do we add new kernels using test driven development?</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5016758"/>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cd </a:t>
            </a:r>
            <a:r>
              <a:rPr lang="en-US" sz="2000" dirty="0" err="1">
                <a:solidFill>
                  <a:schemeClr val="bg1">
                    <a:lumMod val="95000"/>
                  </a:schemeClr>
                </a:solidFill>
              </a:rPr>
              <a:t>tdd</a:t>
            </a:r>
            <a:r>
              <a:rPr lang="en-US" sz="2000" dirty="0">
                <a:solidFill>
                  <a:schemeClr val="bg1">
                    <a:lumMod val="95000"/>
                  </a:schemeClr>
                </a:solidFill>
              </a:rPr>
              <a:t>-example</a:t>
            </a:r>
          </a:p>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ensure arguments are correct, bad cases detected,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test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2361779"/>
            <a:ext cx="11372472" cy="1569660"/>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68 </a:t>
            </a:r>
          </a:p>
          <a:p>
            <a:r>
              <a:rPr lang="en-US" sz="1600" dirty="0">
                <a:solidFill>
                  <a:schemeClr val="bg1">
                    <a:lumMod val="95000"/>
                  </a:schemeClr>
                </a:solidFill>
                <a:latin typeface="Monaco" pitchFamily="2" charset="77"/>
              </a:rPr>
              <a:t> 69 extern bool</a:t>
            </a:r>
          </a:p>
          <a:p>
            <a:r>
              <a:rPr lang="en-US" sz="1600" dirty="0">
                <a:solidFill>
                  <a:schemeClr val="bg1">
                    <a:lumMod val="95000"/>
                  </a:schemeClr>
                </a:solidFill>
                <a:latin typeface="Monaco" pitchFamily="2" charset="77"/>
              </a:rPr>
              <a:t> 70 update_solution_upwind15(int n,</a:t>
            </a:r>
          </a:p>
          <a:p>
            <a:r>
              <a:rPr lang="en-US" sz="1600" dirty="0">
                <a:solidFill>
                  <a:schemeClr val="bg1">
                    <a:lumMod val="95000"/>
                  </a:schemeClr>
                </a:solidFill>
                <a:latin typeface="Monaco" pitchFamily="2" charset="77"/>
              </a:rPr>
              <a:t> 71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72     Double alpha, Double dx, Double dt,</a:t>
            </a:r>
          </a:p>
          <a:p>
            <a:r>
              <a:rPr lang="en-US" sz="1600" dirty="0">
                <a:solidFill>
                  <a:schemeClr val="bg1">
                    <a:lumMod val="95000"/>
                  </a:schemeClr>
                </a:solidFill>
                <a:latin typeface="Monaco" pitchFamily="2" charset="77"/>
              </a:rPr>
              <a:t> 73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4" y="1463033"/>
            <a:ext cx="8085900" cy="560193"/>
          </a:xfrm>
        </p:spPr>
        <p:txBody>
          <a:bodyPr/>
          <a:lstStyle/>
          <a:p>
            <a:r>
              <a:rPr lang="en-US" dirty="0"/>
              <a:t>Edit</a:t>
            </a:r>
            <a:r>
              <a:rPr lang="en-US" dirty="0">
                <a:solidFill>
                  <a:schemeClr val="tx2"/>
                </a:solidFill>
                <a:latin typeface="Menlo" panose="020B0609030804020204" pitchFamily="49" charset="0"/>
                <a:ea typeface="Menlo" panose="020B0609030804020204" pitchFamily="49" charset="0"/>
                <a:cs typeface="Menlo" panose="020B0609030804020204" pitchFamily="49" charset="0"/>
              </a:rPr>
              <a:t>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4" y="4496221"/>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91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5439655"/>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133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134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135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136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
        <p:nvSpPr>
          <p:cNvPr id="10" name="Rectangle 9">
            <a:extLst>
              <a:ext uri="{FF2B5EF4-FFF2-40B4-BE49-F238E27FC236}">
                <a16:creationId xmlns:a16="http://schemas.microsoft.com/office/drawing/2014/main" id="{7A74F6A1-7398-8C48-87BB-5F4C7CED562D}"/>
              </a:ext>
            </a:extLst>
          </p:cNvPr>
          <p:cNvSpPr/>
          <p:nvPr/>
        </p:nvSpPr>
        <p:spPr>
          <a:xfrm>
            <a:off x="567605" y="1026374"/>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cd ..</a:t>
            </a:r>
          </a:p>
        </p:txBody>
      </p:sp>
    </p:spTree>
    <p:extLst>
      <p:ext uri="{BB962C8B-B14F-4D97-AF65-F5344CB8AC3E}">
        <p14:creationId xmlns:p14="http://schemas.microsoft.com/office/powerpoint/2010/main" val="36969835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What is testing?</a:t>
            </a:r>
          </a:p>
          <a:p>
            <a:r>
              <a:rPr lang="en-US" dirty="0"/>
              <a:t>Challenges of testing</a:t>
            </a:r>
          </a:p>
          <a:p>
            <a:r>
              <a:rPr lang="en-US" dirty="0"/>
              <a:t>Simple Examples</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Examples</a:t>
            </a:r>
          </a:p>
        </p:txBody>
      </p:sp>
    </p:spTree>
    <p:extLst>
      <p:ext uri="{BB962C8B-B14F-4D97-AF65-F5344CB8AC3E}">
        <p14:creationId xmlns:p14="http://schemas.microsoft.com/office/powerpoint/2010/main" val="42521543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4C33BE-BAA5-472B-B745-4FECD70E6807}"/>
              </a:ext>
            </a:extLst>
          </p:cNvPr>
          <p:cNvSpPr>
            <a:spLocks noGrp="1"/>
          </p:cNvSpPr>
          <p:nvPr>
            <p:ph type="title"/>
          </p:nvPr>
        </p:nvSpPr>
        <p:spPr/>
        <p:txBody>
          <a:bodyPr/>
          <a:lstStyle/>
          <a:p>
            <a:r>
              <a:rPr lang="en-US" dirty="0"/>
              <a:t>General Categories of Testing</a:t>
            </a:r>
          </a:p>
        </p:txBody>
      </p:sp>
      <p:sp>
        <p:nvSpPr>
          <p:cNvPr id="8" name="Content Placeholder 7">
            <a:extLst>
              <a:ext uri="{FF2B5EF4-FFF2-40B4-BE49-F238E27FC236}">
                <a16:creationId xmlns:a16="http://schemas.microsoft.com/office/drawing/2014/main" id="{0C9AC005-FC04-4E65-A7E0-959BACEA39EA}"/>
              </a:ext>
            </a:extLst>
          </p:cNvPr>
          <p:cNvSpPr>
            <a:spLocks noGrp="1"/>
          </p:cNvSpPr>
          <p:nvPr>
            <p:ph sz="half" idx="2"/>
          </p:nvPr>
        </p:nvSpPr>
        <p:spPr>
          <a:xfrm>
            <a:off x="457200" y="1246860"/>
            <a:ext cx="5588582" cy="3373229"/>
          </a:xfrm>
          <a:ln>
            <a:noFill/>
          </a:ln>
        </p:spPr>
        <p:txBody>
          <a:bodyPr/>
          <a:lstStyle/>
          <a:p>
            <a:r>
              <a:rPr lang="en-US" dirty="0"/>
              <a:t>Development tests</a:t>
            </a:r>
          </a:p>
          <a:p>
            <a:pPr lvl="1">
              <a:spcBef>
                <a:spcPts val="200"/>
              </a:spcBef>
            </a:pPr>
            <a:r>
              <a:rPr lang="en-US" dirty="0"/>
              <a:t>Tests run to protect stability while making changes to the code</a:t>
            </a:r>
          </a:p>
          <a:p>
            <a:pPr lvl="1">
              <a:spcBef>
                <a:spcPts val="200"/>
              </a:spcBef>
            </a:pPr>
            <a:r>
              <a:rPr lang="en-US" dirty="0"/>
              <a:t>Can include: unit, functional, integration, system, regression, verification, performance, etc.</a:t>
            </a:r>
          </a:p>
          <a:p>
            <a:r>
              <a:rPr lang="en-US" dirty="0"/>
              <a:t>Post-installation “smoke” tests</a:t>
            </a:r>
          </a:p>
          <a:p>
            <a:pPr lvl="1">
              <a:spcBef>
                <a:spcPts val="200"/>
              </a:spcBef>
            </a:pPr>
            <a:r>
              <a:rPr lang="en-US" dirty="0"/>
              <a:t>Simple tests to ensure the build/install process has succeeded</a:t>
            </a:r>
          </a:p>
          <a:p>
            <a:pPr lvl="1">
              <a:spcBef>
                <a:spcPts val="200"/>
              </a:spcBef>
            </a:pPr>
            <a:r>
              <a:rPr lang="en-US" dirty="0"/>
              <a:t>Typically take only a few minutes</a:t>
            </a:r>
          </a:p>
          <a:p>
            <a:pPr lvl="1">
              <a:spcBef>
                <a:spcPts val="200"/>
              </a:spcBef>
            </a:pPr>
            <a:r>
              <a:rPr lang="en-US" dirty="0"/>
              <a:t>Could be a </a:t>
            </a:r>
            <a:r>
              <a:rPr lang="en-US" i="1" dirty="0"/>
              <a:t>subset</a:t>
            </a:r>
            <a:r>
              <a:rPr lang="en-US" dirty="0"/>
              <a:t> of development tests</a:t>
            </a:r>
          </a:p>
          <a:p>
            <a:r>
              <a:rPr lang="en-US" dirty="0"/>
              <a:t>Continuous integration tests</a:t>
            </a:r>
          </a:p>
          <a:p>
            <a:pPr lvl="1">
              <a:spcBef>
                <a:spcPts val="200"/>
              </a:spcBef>
            </a:pPr>
            <a:r>
              <a:rPr lang="en-US" dirty="0"/>
              <a:t>Rapid feedback aimed at preventing changes from breaking key branches of the code</a:t>
            </a:r>
          </a:p>
          <a:p>
            <a:pPr lvl="1">
              <a:spcBef>
                <a:spcPts val="200"/>
              </a:spcBef>
            </a:pPr>
            <a:r>
              <a:rPr lang="en-US" dirty="0"/>
              <a:t>Run quickly, fail fast, catch problems that would impact other developers</a:t>
            </a:r>
          </a:p>
          <a:p>
            <a:pPr lvl="1">
              <a:spcBef>
                <a:spcPts val="200"/>
              </a:spcBef>
            </a:pPr>
            <a:r>
              <a:rPr lang="en-US" dirty="0"/>
              <a:t>Usually associated with automation</a:t>
            </a:r>
          </a:p>
        </p:txBody>
      </p:sp>
      <p:pic>
        <p:nvPicPr>
          <p:cNvPr id="15" name="Graphic 14">
            <a:extLst>
              <a:ext uri="{FF2B5EF4-FFF2-40B4-BE49-F238E27FC236}">
                <a16:creationId xmlns:a16="http://schemas.microsoft.com/office/drawing/2014/main" id="{48348B29-B8EC-4619-B2C3-CBDC1073488D}"/>
              </a:ext>
            </a:extLst>
          </p:cNvPr>
          <p:cNvPicPr>
            <a:picLocks noChangeAspect="1"/>
          </p:cNvPicPr>
          <p:nvPr/>
        </p:nvPicPr>
        <p:blipFill>
          <a:blip r:embed="rId2">
            <a:lum/>
            <a:alphaModFix/>
            <a:extLst>
              <a:ext uri="{96DAC541-7B7A-43D3-8B79-37D633B846F1}">
                <asvg:svgBlip xmlns:asvg="http://schemas.microsoft.com/office/drawing/2016/SVG/main" r:embed="rId3"/>
              </a:ext>
            </a:extLst>
          </a:blip>
          <a:srcRect/>
          <a:stretch>
            <a:fillRect/>
          </a:stretch>
        </p:blipFill>
        <p:spPr>
          <a:xfrm>
            <a:off x="7114928" y="2205763"/>
            <a:ext cx="4020840" cy="2743199"/>
          </a:xfrm>
          <a:prstGeom prst="rect">
            <a:avLst/>
          </a:prstGeom>
          <a:noFill/>
          <a:ln>
            <a:noFill/>
          </a:ln>
        </p:spPr>
      </p:pic>
      <p:sp>
        <p:nvSpPr>
          <p:cNvPr id="16" name="TextBox 15">
            <a:extLst>
              <a:ext uri="{FF2B5EF4-FFF2-40B4-BE49-F238E27FC236}">
                <a16:creationId xmlns:a16="http://schemas.microsoft.com/office/drawing/2014/main" id="{C7187C4F-04AB-4BF8-9C35-98A97B90560C}"/>
              </a:ext>
            </a:extLst>
          </p:cNvPr>
          <p:cNvSpPr txBox="1"/>
          <p:nvPr/>
        </p:nvSpPr>
        <p:spPr>
          <a:xfrm>
            <a:off x="8575447" y="4400323"/>
            <a:ext cx="1097280"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unit tests</a:t>
            </a:r>
          </a:p>
        </p:txBody>
      </p:sp>
      <p:sp>
        <p:nvSpPr>
          <p:cNvPr id="17" name="TextBox 16">
            <a:extLst>
              <a:ext uri="{FF2B5EF4-FFF2-40B4-BE49-F238E27FC236}">
                <a16:creationId xmlns:a16="http://schemas.microsoft.com/office/drawing/2014/main" id="{6C06513B-9718-4CBB-B8E3-E8BAA7305699}"/>
              </a:ext>
            </a:extLst>
          </p:cNvPr>
          <p:cNvSpPr txBox="1"/>
          <p:nvPr/>
        </p:nvSpPr>
        <p:spPr>
          <a:xfrm>
            <a:off x="8575447" y="3779682"/>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functional</a:t>
            </a:r>
          </a:p>
        </p:txBody>
      </p:sp>
      <p:sp>
        <p:nvSpPr>
          <p:cNvPr id="18" name="TextBox 17">
            <a:extLst>
              <a:ext uri="{FF2B5EF4-FFF2-40B4-BE49-F238E27FC236}">
                <a16:creationId xmlns:a16="http://schemas.microsoft.com/office/drawing/2014/main" id="{E37A2CAF-1B62-4C20-A746-E0A9C9C17C89}"/>
              </a:ext>
            </a:extLst>
          </p:cNvPr>
          <p:cNvSpPr txBox="1"/>
          <p:nvPr/>
        </p:nvSpPr>
        <p:spPr>
          <a:xfrm>
            <a:off x="8666888" y="3211603"/>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system</a:t>
            </a:r>
          </a:p>
        </p:txBody>
      </p:sp>
      <p:sp>
        <p:nvSpPr>
          <p:cNvPr id="19" name="TextBox 18">
            <a:extLst>
              <a:ext uri="{FF2B5EF4-FFF2-40B4-BE49-F238E27FC236}">
                <a16:creationId xmlns:a16="http://schemas.microsoft.com/office/drawing/2014/main" id="{04E5F7F6-CD18-46B4-B6E8-BCBFEB27DFA2}"/>
              </a:ext>
            </a:extLst>
          </p:cNvPr>
          <p:cNvSpPr txBox="1"/>
          <p:nvPr/>
        </p:nvSpPr>
        <p:spPr>
          <a:xfrm>
            <a:off x="8484008" y="2571523"/>
            <a:ext cx="137159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acceptance</a:t>
            </a:r>
          </a:p>
        </p:txBody>
      </p:sp>
      <p:sp>
        <p:nvSpPr>
          <p:cNvPr id="20" name="Freeform: Shape 19">
            <a:extLst>
              <a:ext uri="{FF2B5EF4-FFF2-40B4-BE49-F238E27FC236}">
                <a16:creationId xmlns:a16="http://schemas.microsoft.com/office/drawing/2014/main" id="{DA8D221B-83B4-498F-B8FA-E1A045B24999}"/>
              </a:ext>
            </a:extLst>
          </p:cNvPr>
          <p:cNvSpPr/>
          <p:nvPr/>
        </p:nvSpPr>
        <p:spPr>
          <a:xfrm>
            <a:off x="11082167" y="2297202"/>
            <a:ext cx="274320" cy="2468880"/>
          </a:xfrm>
          <a:custGeom>
            <a:avLst>
              <a:gd name="f0" fmla="val 1800"/>
              <a:gd name="f1" fmla="val 10800"/>
            </a:avLst>
            <a:gdLst>
              <a:gd name="f2" fmla="val 10800000"/>
              <a:gd name="f3" fmla="val 5400000"/>
              <a:gd name="f4" fmla="val 180"/>
              <a:gd name="f5" fmla="val w"/>
              <a:gd name="f6" fmla="val h"/>
              <a:gd name="f7" fmla="val 0"/>
              <a:gd name="f8" fmla="val 21600"/>
              <a:gd name="f9" fmla="val -2147483647"/>
              <a:gd name="f10" fmla="val 2147483647"/>
              <a:gd name="f11" fmla="val 5400"/>
              <a:gd name="f12" fmla="val 10800"/>
              <a:gd name="f13" fmla="val 16200"/>
              <a:gd name="f14" fmla="+- 0 0 0"/>
              <a:gd name="f15" fmla="*/ f5 1 21600"/>
              <a:gd name="f16" fmla="*/ f6 1 21600"/>
              <a:gd name="f17" fmla="pin 0 f0 5400"/>
              <a:gd name="f18" fmla="pin 0 f1 21600"/>
              <a:gd name="f19" fmla="*/ f14 f2 1"/>
              <a:gd name="f20" fmla="*/ f17 1 2"/>
              <a:gd name="f21" fmla="val f17"/>
              <a:gd name="f22" fmla="val f18"/>
              <a:gd name="f23" fmla="+- 21600 0 f17"/>
              <a:gd name="f24" fmla="*/ f17 10000 1"/>
              <a:gd name="f25" fmla="*/ 10800 f15 1"/>
              <a:gd name="f26" fmla="*/ f17 f16 1"/>
              <a:gd name="f27" fmla="*/ f8 f15 1"/>
              <a:gd name="f28" fmla="*/ f18 f16 1"/>
              <a:gd name="f29" fmla="*/ 0 f15 1"/>
              <a:gd name="f30" fmla="*/ 7800 f15 1"/>
              <a:gd name="f31" fmla="*/ 0 f16 1"/>
              <a:gd name="f32" fmla="*/ f19 1 f4"/>
              <a:gd name="f33" fmla="*/ 21600 f16 1"/>
              <a:gd name="f34" fmla="*/ 21600 f15 1"/>
              <a:gd name="f35" fmla="*/ 10800 f16 1"/>
              <a:gd name="f36" fmla="+- f22 0 f17"/>
              <a:gd name="f37" fmla="+- f22 0 f20"/>
              <a:gd name="f38" fmla="+- f22 f20 0"/>
              <a:gd name="f39" fmla="+- f22 f17 0"/>
              <a:gd name="f40" fmla="+- 21600 0 f20"/>
              <a:gd name="f41" fmla="*/ f24 1 31953"/>
              <a:gd name="f42" fmla="+- f32 0 f3"/>
              <a:gd name="f43" fmla="+- 21600 0 f41"/>
              <a:gd name="f44" fmla="*/ f41 f16 1"/>
              <a:gd name="f45" fmla="*/ f43 f16 1"/>
            </a:gdLst>
            <a:ahLst>
              <a:ahXY gdRefY="f0" minY="f7" maxY="f11">
                <a:pos x="f25" y="f26"/>
              </a:ahXY>
              <a:ahXY gdRefY="f1" minY="f7" maxY="f8">
                <a:pos x="f27" y="f28"/>
              </a:ahXY>
            </a:ahLst>
            <a:cxnLst>
              <a:cxn ang="3cd4">
                <a:pos x="hc" y="t"/>
              </a:cxn>
              <a:cxn ang="0">
                <a:pos x="r" y="vc"/>
              </a:cxn>
              <a:cxn ang="cd4">
                <a:pos x="hc" y="b"/>
              </a:cxn>
              <a:cxn ang="cd2">
                <a:pos x="l" y="vc"/>
              </a:cxn>
              <a:cxn ang="f42">
                <a:pos x="f29" y="f31"/>
              </a:cxn>
              <a:cxn ang="f42">
                <a:pos x="f29" y="f33"/>
              </a:cxn>
              <a:cxn ang="f42">
                <a:pos x="f34" y="f35"/>
              </a:cxn>
            </a:cxnLst>
            <a:rect l="f29" t="f44" r="f30" b="f45"/>
            <a:pathLst>
              <a:path w="21600" h="21600">
                <a:moveTo>
                  <a:pt x="f7" y="f7"/>
                </a:moveTo>
                <a:cubicBezTo>
                  <a:pt x="f11" y="f7"/>
                  <a:pt x="f12" y="f20"/>
                  <a:pt x="f12" y="f21"/>
                </a:cubicBezTo>
                <a:lnTo>
                  <a:pt x="f12" y="f36"/>
                </a:lnTo>
                <a:cubicBezTo>
                  <a:pt x="f12" y="f37"/>
                  <a:pt x="f13" y="f22"/>
                  <a:pt x="f8" y="f22"/>
                </a:cubicBezTo>
                <a:cubicBezTo>
                  <a:pt x="f13" y="f22"/>
                  <a:pt x="f12" y="f38"/>
                  <a:pt x="f12" y="f39"/>
                </a:cubicBezTo>
                <a:lnTo>
                  <a:pt x="f12" y="f23"/>
                </a:lnTo>
                <a:cubicBezTo>
                  <a:pt x="f12" y="f40"/>
                  <a:pt x="f11" y="f8"/>
                  <a:pt x="f7" y="f8"/>
                </a:cubicBezTo>
              </a:path>
            </a:pathLst>
          </a:custGeom>
          <a:noFill/>
          <a:ln w="0">
            <a:solidFill>
              <a:srgbClr val="3465A4"/>
            </a:solidFill>
            <a:prstDash val="solid"/>
          </a:ln>
        </p:spPr>
        <p:txBody>
          <a:bodyPr wrap="none" lIns="90000" tIns="45000" rIns="90000" bIns="45000" anchor="ctr" anchorCtr="0" compatLnSpc="0">
            <a:noAutofit/>
          </a:bodyPr>
          <a:lstStyle/>
          <a:p>
            <a:pPr marL="0" marR="0" lvl="0" indent="0" hangingPunct="0">
              <a:lnSpc>
                <a:spcPct val="100000"/>
              </a:lnSpc>
              <a:spcBef>
                <a:spcPts val="0"/>
              </a:spcBef>
              <a:spcAft>
                <a:spcPts val="0"/>
              </a:spcAft>
              <a:buNone/>
              <a:tabLst/>
            </a:pPr>
            <a:endParaRPr lang="en-US" sz="1800" b="0" i="0" u="none" strike="noStrike" kern="1200" cap="none">
              <a:ln>
                <a:noFill/>
              </a:ln>
              <a:latin typeface="Liberation Sans" pitchFamily="18"/>
              <a:ea typeface="Noto Sans CJK SC" pitchFamily="2"/>
              <a:cs typeface="Lohit Devanagari" pitchFamily="2"/>
            </a:endParaRPr>
          </a:p>
        </p:txBody>
      </p:sp>
      <p:sp>
        <p:nvSpPr>
          <p:cNvPr id="21" name="TextBox 20">
            <a:extLst>
              <a:ext uri="{FF2B5EF4-FFF2-40B4-BE49-F238E27FC236}">
                <a16:creationId xmlns:a16="http://schemas.microsoft.com/office/drawing/2014/main" id="{B160DEFA-61D9-45B9-BE49-F2FE76A9069D}"/>
              </a:ext>
            </a:extLst>
          </p:cNvPr>
          <p:cNvSpPr txBox="1"/>
          <p:nvPr/>
        </p:nvSpPr>
        <p:spPr>
          <a:xfrm>
            <a:off x="11370092" y="3224220"/>
            <a:ext cx="673691" cy="62179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test suite</a:t>
            </a:r>
          </a:p>
        </p:txBody>
      </p:sp>
      <p:cxnSp>
        <p:nvCxnSpPr>
          <p:cNvPr id="22" name="Straight Arrow Connector 21">
            <a:extLst>
              <a:ext uri="{FF2B5EF4-FFF2-40B4-BE49-F238E27FC236}">
                <a16:creationId xmlns:a16="http://schemas.microsoft.com/office/drawing/2014/main" id="{B8DB5BE4-F43C-4C4D-8D42-DC580DBA6991}"/>
              </a:ext>
            </a:extLst>
          </p:cNvPr>
          <p:cNvCxnSpPr/>
          <p:nvPr/>
        </p:nvCxnSpPr>
        <p:spPr>
          <a:xfrm flipV="1">
            <a:off x="7058408" y="2205402"/>
            <a:ext cx="15480" cy="2570761"/>
          </a:xfrm>
          <a:prstGeom prst="straightConnector1">
            <a:avLst/>
          </a:prstGeom>
          <a:noFill/>
          <a:ln w="54720">
            <a:solidFill>
              <a:srgbClr val="000000"/>
            </a:solidFill>
            <a:prstDash val="solid"/>
            <a:tailEnd type="arrow"/>
          </a:ln>
        </p:spPr>
      </p:cxnSp>
      <p:sp>
        <p:nvSpPr>
          <p:cNvPr id="23" name="TextBox 22">
            <a:extLst>
              <a:ext uri="{FF2B5EF4-FFF2-40B4-BE49-F238E27FC236}">
                <a16:creationId xmlns:a16="http://schemas.microsoft.com/office/drawing/2014/main" id="{E8362409-8195-4CF7-94A2-DFE67C2FC26E}"/>
              </a:ext>
            </a:extLst>
          </p:cNvPr>
          <p:cNvSpPr txBox="1"/>
          <p:nvPr/>
        </p:nvSpPr>
        <p:spPr>
          <a:xfrm>
            <a:off x="6113768" y="1438962"/>
            <a:ext cx="1920239" cy="85824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Code coverage,</a:t>
            </a:r>
          </a:p>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Complexity</a:t>
            </a:r>
          </a:p>
        </p:txBody>
      </p:sp>
    </p:spTree>
    <p:extLst>
      <p:ext uri="{BB962C8B-B14F-4D97-AF65-F5344CB8AC3E}">
        <p14:creationId xmlns:p14="http://schemas.microsoft.com/office/powerpoint/2010/main" val="2889353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Example types of testing</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1450072"/>
            <a:ext cx="11655564" cy="3634546"/>
          </a:xfrm>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
        <p:nvSpPr>
          <p:cNvPr id="4" name="TextBox 3">
            <a:extLst>
              <a:ext uri="{FF2B5EF4-FFF2-40B4-BE49-F238E27FC236}">
                <a16:creationId xmlns:a16="http://schemas.microsoft.com/office/drawing/2014/main" id="{2E8C1D1A-CA3C-4341-A4D2-710566DB94CE}"/>
              </a:ext>
            </a:extLst>
          </p:cNvPr>
          <p:cNvSpPr txBox="1"/>
          <p:nvPr/>
        </p:nvSpPr>
        <p:spPr>
          <a:xfrm>
            <a:off x="387926" y="5196987"/>
            <a:ext cx="11458087" cy="1181862"/>
          </a:xfrm>
          <a:prstGeom prst="rect">
            <a:avLst/>
          </a:prstGeom>
          <a:noFill/>
        </p:spPr>
        <p:txBody>
          <a:bodyPr wrap="square" lIns="118872" tIns="91440" rIns="118872" bIns="91440" rtlCol="0" anchor="ctr" anchorCtr="0">
            <a:spAutoFit/>
          </a:bodyPr>
          <a:lstStyle/>
          <a:p>
            <a:pPr>
              <a:lnSpc>
                <a:spcPct val="90000"/>
              </a:lnSpc>
            </a:pPr>
            <a:r>
              <a:rPr lang="en-US" sz="1800" i="1" dirty="0">
                <a:latin typeface="Arial" panose="020B0604020202020204" pitchFamily="34" charset="0"/>
              </a:rPr>
              <a:t>Note that this is neither a complete nor prescriptive list of testing types. There are many other types of tests. </a:t>
            </a:r>
            <a:r>
              <a:rPr lang="en-US" i="1" dirty="0">
                <a:latin typeface="Arial" panose="020B0604020202020204" pitchFamily="34" charset="0"/>
              </a:rPr>
              <a:t>S</a:t>
            </a:r>
            <a:r>
              <a:rPr lang="en-US" sz="1800" i="1" dirty="0">
                <a:latin typeface="Arial" panose="020B0604020202020204" pitchFamily="34" charset="0"/>
              </a:rPr>
              <a:t>ometimes it can be beneficial to combine testing strategies, such as testing the interoperability of modules and components at the system level.</a:t>
            </a:r>
          </a:p>
          <a:p>
            <a:pPr algn="l">
              <a:lnSpc>
                <a:spcPct val="90000"/>
              </a:lnSpc>
            </a:pPr>
            <a:endParaRPr lang="en-US" dirty="0"/>
          </a:p>
        </p:txBody>
      </p:sp>
    </p:spTree>
    <p:extLst>
      <p:ext uri="{BB962C8B-B14F-4D97-AF65-F5344CB8AC3E}">
        <p14:creationId xmlns:p14="http://schemas.microsoft.com/office/powerpoint/2010/main" val="3054941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2723896557"/>
              </p:ext>
            </p:extLst>
          </p:nvPr>
        </p:nvGraphicFramePr>
        <p:xfrm>
          <a:off x="499287" y="1661270"/>
          <a:ext cx="11372473" cy="219964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solidFill>
                      <a:schemeClr val="accent2">
                        <a:lumMod val="75000"/>
                      </a:schemeClr>
                    </a:solidFill>
                  </a:tcPr>
                </a:tc>
                <a:tc>
                  <a:txBody>
                    <a:bodyPr/>
                    <a:lstStyle/>
                    <a:p>
                      <a:pPr algn="ctr"/>
                      <a:r>
                        <a:rPr lang="en-US" dirty="0"/>
                        <a:t>Software engineering</a:t>
                      </a:r>
                    </a:p>
                  </a:txBody>
                  <a:tcPr>
                    <a:solidFill>
                      <a:schemeClr val="accent4">
                        <a:lumMod val="75000"/>
                      </a:schemeClr>
                    </a:solidFill>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and stability of a numerical solution in addition to specifications.</a:t>
                      </a:r>
                    </a:p>
                  </a:txBody>
                  <a:tcPr>
                    <a:solidFill>
                      <a:schemeClr val="accent2">
                        <a:lumMod val="60000"/>
                        <a:lumOff val="40000"/>
                      </a:schemeClr>
                    </a:solidFill>
                  </a:tcPr>
                </a:tc>
                <a:tc>
                  <a:txBody>
                    <a:bodyPr/>
                    <a:lstStyle/>
                    <a:p>
                      <a:r>
                        <a:rPr lang="en-US" dirty="0"/>
                        <a:t>Confirms that the software conforms to its specifications (i.e. requirements.)</a:t>
                      </a:r>
                    </a:p>
                  </a:txBody>
                  <a:tcPr>
                    <a:solidFill>
                      <a:schemeClr val="accent4">
                        <a:lumMod val="40000"/>
                        <a:lumOff val="60000"/>
                      </a:schemeClr>
                    </a:solidFill>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 by comparing against experimental data.</a:t>
                      </a:r>
                    </a:p>
                  </a:txBody>
                  <a:tcPr>
                    <a:solidFill>
                      <a:schemeClr val="accent2">
                        <a:lumMod val="40000"/>
                        <a:lumOff val="60000"/>
                      </a:schemeClr>
                    </a:solidFill>
                  </a:tcPr>
                </a:tc>
                <a:tc>
                  <a:txBody>
                    <a:bodyPr/>
                    <a:lstStyle/>
                    <a:p>
                      <a:r>
                        <a:rPr lang="en-US" dirty="0"/>
                        <a:t>Confirms that the software actually meets the customer’s needs.</a:t>
                      </a:r>
                    </a:p>
                  </a:txBody>
                  <a:tcPr>
                    <a:solidFill>
                      <a:schemeClr val="accent4">
                        <a:lumMod val="20000"/>
                        <a:lumOff val="80000"/>
                      </a:schemeClr>
                    </a:solidFill>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70954" y="4140077"/>
            <a:ext cx="11270298" cy="21996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Validation is still required however, so an indirect method must be used.</a:t>
            </a:r>
          </a:p>
          <a:p>
            <a:pPr lvl="1"/>
            <a:endParaRPr lang="en-US" dirty="0"/>
          </a:p>
        </p:txBody>
      </p:sp>
    </p:spTree>
    <p:extLst>
      <p:ext uri="{BB962C8B-B14F-4D97-AF65-F5344CB8AC3E}">
        <p14:creationId xmlns:p14="http://schemas.microsoft.com/office/powerpoint/2010/main" val="3162092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7"/>
            <a:ext cx="11369809" cy="3301538"/>
          </a:xfrm>
        </p:spPr>
        <p:txBody>
          <a:bodyPr>
            <a:normAutofit/>
          </a:bodyPr>
          <a:lstStyle/>
          <a:p>
            <a:pPr>
              <a:lnSpc>
                <a:spcPct val="110000"/>
              </a:lnSpc>
            </a:pPr>
            <a:r>
              <a:rPr lang="en-US" sz="2800" dirty="0"/>
              <a:t>Write a single test</a:t>
            </a:r>
            <a:r>
              <a:rPr lang="en-US" sz="2800" baseline="30000" dirty="0"/>
              <a:t>1</a:t>
            </a:r>
            <a:r>
              <a:rPr lang="en-US" sz="2800" dirty="0"/>
              <a: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294827" y="1464226"/>
            <a:ext cx="484732"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240177"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CBDD7630-0C7C-2B49-9495-EA1D5E677257}"/>
              </a:ext>
            </a:extLst>
          </p:cNvPr>
          <p:cNvSpPr txBox="1"/>
          <p:nvPr/>
        </p:nvSpPr>
        <p:spPr>
          <a:xfrm>
            <a:off x="387852" y="6016910"/>
            <a:ext cx="7176730" cy="433965"/>
          </a:xfrm>
          <a:prstGeom prst="rect">
            <a:avLst/>
          </a:prstGeom>
          <a:noFill/>
        </p:spPr>
        <p:txBody>
          <a:bodyPr wrap="square" lIns="118872" tIns="91440" rIns="118872" bIns="91440" rtlCol="0" anchor="ctr" anchorCtr="0">
            <a:spAutoFit/>
          </a:bodyPr>
          <a:lstStyle/>
          <a:p>
            <a:pPr algn="l">
              <a:lnSpc>
                <a:spcPct val="90000"/>
              </a:lnSpc>
            </a:pPr>
            <a:r>
              <a:rPr lang="en-US" sz="1800" baseline="30000" dirty="0"/>
              <a:t>1</a:t>
            </a:r>
            <a:r>
              <a:rPr lang="en-US" b="0" i="0" u="none" strike="noStrike" dirty="0">
                <a:solidFill>
                  <a:srgbClr val="000000"/>
                </a:solidFill>
                <a:effectLst/>
                <a:latin typeface="Calibri" panose="020F0502020204030204" pitchFamily="34" charset="0"/>
              </a:rPr>
              <a:t>In numerical methods there are times when a single test may not suffice</a:t>
            </a:r>
            <a:endParaRPr lang="en-US" dirty="0"/>
          </a:p>
        </p:txBody>
      </p:sp>
      <p:sp>
        <p:nvSpPr>
          <p:cNvPr id="11" name="Oval 10">
            <a:extLst>
              <a:ext uri="{FF2B5EF4-FFF2-40B4-BE49-F238E27FC236}">
                <a16:creationId xmlns:a16="http://schemas.microsoft.com/office/drawing/2014/main" id="{6C2D7F93-9C3D-8548-B623-FC486B8DC76E}"/>
              </a:ext>
            </a:extLst>
          </p:cNvPr>
          <p:cNvSpPr/>
          <p:nvPr/>
        </p:nvSpPr>
        <p:spPr>
          <a:xfrm>
            <a:off x="345024" y="2235428"/>
            <a:ext cx="342452" cy="105767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2" name="Triangle 11">
            <a:extLst>
              <a:ext uri="{FF2B5EF4-FFF2-40B4-BE49-F238E27FC236}">
                <a16:creationId xmlns:a16="http://schemas.microsoft.com/office/drawing/2014/main" id="{E79CB977-A5A9-5046-8D04-D67529B2394F}"/>
              </a:ext>
            </a:extLst>
          </p:cNvPr>
          <p:cNvSpPr/>
          <p:nvPr/>
        </p:nvSpPr>
        <p:spPr>
          <a:xfrm rot="10800000" flipH="1">
            <a:off x="590830" y="2731049"/>
            <a:ext cx="166168" cy="142751"/>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20500</TotalTime>
  <Words>4582</Words>
  <Application>Microsoft Office PowerPoint</Application>
  <PresentationFormat>Custom</PresentationFormat>
  <Paragraphs>426</Paragraphs>
  <Slides>30</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Arial Black</vt:lpstr>
      <vt:lpstr>Calibri</vt:lpstr>
      <vt:lpstr>Century Gothic</vt:lpstr>
      <vt:lpstr>Liberation Sans</vt:lpstr>
      <vt:lpstr>Menlo</vt:lpstr>
      <vt:lpstr>Monaco</vt:lpstr>
      <vt:lpstr>Presentations (Wide Screen)</vt:lpstr>
      <vt:lpstr>Software Testing: Introduction</vt:lpstr>
      <vt:lpstr>License, Citation and Acknowledgements</vt:lpstr>
      <vt:lpstr>Software Testing - Outline</vt:lpstr>
      <vt:lpstr>General Categories of Testing</vt:lpstr>
      <vt:lpstr>Example types of testing</vt:lpstr>
      <vt:lpstr>What about Verification and Validation?</vt:lpstr>
      <vt:lpstr>Testing within the software development lifecycle</vt:lpstr>
      <vt:lpstr>Testing within the software development lifecycle</vt:lpstr>
      <vt:lpstr>Steps for test driven development</vt:lpstr>
      <vt:lpstr>Challenges of Testing Complex Software Systems</vt:lpstr>
      <vt:lpstr>More Challenges of Testing Complex Software Systems</vt:lpstr>
      <vt:lpstr>How do we determine what tests are needed?</vt:lpstr>
      <vt:lpstr>Summary</vt:lpstr>
      <vt:lpstr>Going Further</vt:lpstr>
      <vt:lpstr>Hands On Activities</vt:lpstr>
      <vt:lpstr>Python Example</vt:lpstr>
      <vt:lpstr>CMake Example</vt:lpstr>
      <vt:lpstr>Checking Code Coverage Example https://github.com/bssw-tutorial/hello-numerical-world </vt:lpstr>
      <vt:lpstr>Graphical View of Gcov Output and Tutorials for Code Coverage </vt:lpstr>
      <vt:lpstr>Test Driven Development Example</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331</cp:revision>
  <cp:lastPrinted>2017-11-02T18:35:01Z</cp:lastPrinted>
  <dcterms:created xsi:type="dcterms:W3CDTF">2018-11-06T17:28:56Z</dcterms:created>
  <dcterms:modified xsi:type="dcterms:W3CDTF">2022-05-06T13:02:43Z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